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72" r:id="rId2"/>
    <p:sldId id="256" r:id="rId3"/>
    <p:sldId id="257" r:id="rId4"/>
    <p:sldId id="262" r:id="rId5"/>
    <p:sldId id="258" r:id="rId6"/>
    <p:sldId id="259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18" autoAdjust="0"/>
    <p:restoredTop sz="86478" autoAdjust="0"/>
  </p:normalViewPr>
  <p:slideViewPr>
    <p:cSldViewPr snapToGrid="0">
      <p:cViewPr varScale="1">
        <p:scale>
          <a:sx n="64" d="100"/>
          <a:sy n="64" d="100"/>
        </p:scale>
        <p:origin x="504" y="12"/>
      </p:cViewPr>
      <p:guideLst/>
    </p:cSldViewPr>
  </p:slideViewPr>
  <p:outlineViewPr>
    <p:cViewPr>
      <p:scale>
        <a:sx n="33" d="100"/>
        <a:sy n="33" d="100"/>
      </p:scale>
      <p:origin x="0" y="-73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148A8F-14B8-472F-A5DE-E632F8AC595A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8CB2A-D74A-4A48-AD0D-FF5377375F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647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38CB2A-D74A-4A48-AD0D-FF5377375FF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8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51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48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64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3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5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373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020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592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79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6181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1754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4383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071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3318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649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953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EE08E-32CF-48D5-9312-60CC90B73A2C}" type="datetimeFigureOut">
              <a:rPr lang="ru-RU" smtClean="0"/>
              <a:t>05.05.2022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CD1272F-3177-4E9D-A45B-FDE5F28287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718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4058" y="227391"/>
            <a:ext cx="8026399" cy="1093409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ГБУСО ВО</a:t>
            </a:r>
            <a:b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</a:t>
            </a:r>
            <a:r>
              <a:rPr lang="ru-RU" sz="24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Судогодский</a:t>
            </a:r>
            <a:r>
              <a:rPr lang="ru-RU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комплексный центр социального обслуживания населения»</a:t>
            </a:r>
            <a:endParaRPr lang="ru-RU" sz="2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06400" y="5759863"/>
            <a:ext cx="9971314" cy="1096899"/>
          </a:xfrm>
        </p:spPr>
        <p:txBody>
          <a:bodyPr>
            <a:noAutofit/>
          </a:bodyPr>
          <a:lstStyle/>
          <a:p>
            <a:pPr algn="ct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ПРЕЗЕНТАЦИЯ ПОДГОТОВЛЕНА ОТДЕЛЕНИЕМ СОЦИАЛЬНОГО ОБСЛУЖИВАНИЯ СЕМЬИ И ДЕТЕЙ</a:t>
            </a:r>
          </a:p>
          <a:p>
            <a:pPr algn="ctr"/>
            <a:r>
              <a:rPr lang="ru-RU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 ГОД</a:t>
            </a:r>
            <a:endParaRPr lang="ru-RU" sz="2000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8360">
            <a:off x="1959669" y="1524000"/>
            <a:ext cx="6719874" cy="394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34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9466" y="1002630"/>
            <a:ext cx="9073847" cy="2352665"/>
          </a:xfrm>
        </p:spPr>
        <p:txBody>
          <a:bodyPr>
            <a:normAutofit fontScale="90000"/>
          </a:bodyPr>
          <a:lstStyle/>
          <a:p>
            <a:r>
              <a:rPr lang="ru-RU" sz="8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«Правила жизни»</a:t>
            </a:r>
            <a:r>
              <a:rPr lang="ru-RU" sz="7200" dirty="0"/>
              <a:t/>
            </a:r>
            <a:br>
              <a:rPr lang="ru-RU" sz="7200" dirty="0"/>
            </a:br>
            <a:endParaRPr lang="ru-RU" sz="7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595085" y="3631067"/>
            <a:ext cx="12787086" cy="1361848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по профилактике безнадзорности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правонарушений несовершеннолетних</a:t>
            </a:r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ru-R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23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391887"/>
            <a:ext cx="8736488" cy="6183084"/>
          </a:xfrm>
        </p:spPr>
        <p:txBody>
          <a:bodyPr>
            <a:noAutofit/>
          </a:bodyPr>
          <a:lstStyle/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Основой разработки проекта по профилактике безнадзорности и правонарушений несовершеннолетних является рост социальных отклонений в поведении детей, правонарушений, преступности среди несовершеннолетних, снижения моральных устоев в обществе. 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en-US" sz="2800" dirty="0" smtClean="0"/>
          </a:p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Профилактика безнадзорности и </a:t>
            </a:r>
            <a:r>
              <a:rPr lang="ru-RU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правонарушений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несовершеннолетних давно уже признается основным направлением борьбы с преступностью. Особенно это важно, когда речь идет о профилактике преступлений несовершеннолетних</a:t>
            </a:r>
            <a:r>
              <a:rPr lang="ru-RU" sz="2800" dirty="0"/>
              <a:t>.      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1697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2743" y="175381"/>
            <a:ext cx="8229600" cy="550333"/>
          </a:xfrm>
        </p:spPr>
        <p:txBody>
          <a:bodyPr>
            <a:noAutofit/>
          </a:bodyPr>
          <a:lstStyle/>
          <a:p>
            <a:r>
              <a:rPr lang="ru-RU" b="1" dirty="0" smtClean="0"/>
              <a:t> 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реализуется среди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13385" y="725714"/>
            <a:ext cx="10061130" cy="6004870"/>
          </a:xfrm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i="1" dirty="0"/>
              <a:t>н</a:t>
            </a:r>
            <a:r>
              <a:rPr lang="ru-RU" sz="4000" i="1" dirty="0" smtClean="0"/>
              <a:t>есовершеннолетних </a:t>
            </a:r>
            <a:r>
              <a:rPr lang="ru-RU" sz="4000" i="1" dirty="0"/>
              <a:t>«группы риска</a:t>
            </a:r>
            <a:r>
              <a:rPr lang="ru-RU" sz="4000" i="1" dirty="0" smtClean="0"/>
              <a:t>»;</a:t>
            </a:r>
          </a:p>
          <a:p>
            <a:endParaRPr lang="ru-RU" sz="4000" i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i="1" dirty="0" smtClean="0"/>
              <a:t>несовершеннолетних </a:t>
            </a:r>
            <a:r>
              <a:rPr lang="ru-RU" sz="4000" i="1" dirty="0"/>
              <a:t>состоящих в едином банке данных и их </a:t>
            </a:r>
            <a:r>
              <a:rPr lang="ru-RU" sz="4000" i="1" dirty="0" smtClean="0"/>
              <a:t>родителей, законных представителей;</a:t>
            </a:r>
          </a:p>
          <a:p>
            <a:endParaRPr lang="ru-RU" sz="4000" i="1" dirty="0" smtClean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4000" i="1" dirty="0" smtClean="0"/>
              <a:t> </a:t>
            </a:r>
            <a:r>
              <a:rPr lang="ru-RU" sz="4000" i="1" dirty="0"/>
              <a:t>несовершеннолетних, состоящих на социальном обслуживании в учреждении.</a:t>
            </a:r>
          </a:p>
          <a:p>
            <a:r>
              <a:rPr lang="ru-RU" sz="4000" dirty="0" smtClean="0"/>
              <a:t>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3055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7564" y="-347133"/>
            <a:ext cx="8596668" cy="1826581"/>
          </a:xfrm>
        </p:spPr>
        <p:txBody>
          <a:bodyPr/>
          <a:lstStyle/>
          <a:p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Правовая основа проекта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364" y="1174648"/>
            <a:ext cx="8596668" cy="5516438"/>
          </a:xfrm>
        </p:spPr>
        <p:txBody>
          <a:bodyPr>
            <a:no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Международная </a:t>
            </a:r>
            <a:r>
              <a:rPr lang="ru-RU" sz="2400" dirty="0"/>
              <a:t>Конвенция ООН о правах ребёнка;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Конституция </a:t>
            </a:r>
            <a:r>
              <a:rPr lang="ru-RU" sz="2400" dirty="0"/>
              <a:t>Российской Федерации;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Федеральный </a:t>
            </a:r>
            <a:r>
              <a:rPr lang="ru-RU" sz="2400" dirty="0"/>
              <a:t>закон от 24 июня 1999 г. № 120-ФЗ «Об основах системы профилактики безнадзорности и правонарушений несовершеннолетних»;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Федеральный </a:t>
            </a:r>
            <a:r>
              <a:rPr lang="ru-RU" sz="2400" dirty="0"/>
              <a:t>закон от 28 декабря 2013 г. № 442-ФЗ «Об </a:t>
            </a:r>
            <a:r>
              <a:rPr lang="ru-RU" sz="2400" dirty="0" smtClean="0"/>
              <a:t>основах</a:t>
            </a:r>
            <a:r>
              <a:rPr lang="en-US" sz="2400" dirty="0" smtClean="0"/>
              <a:t> </a:t>
            </a:r>
            <a:r>
              <a:rPr lang="ru-RU" sz="2400" dirty="0" smtClean="0"/>
              <a:t>социального </a:t>
            </a:r>
            <a:r>
              <a:rPr lang="ru-RU" sz="2400" dirty="0"/>
              <a:t>обслуживания граждан в Российской Федерации»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Указы </a:t>
            </a:r>
            <a:r>
              <a:rPr lang="ru-RU" sz="2400" dirty="0"/>
              <a:t>Президента РФ;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sz="2400" dirty="0" smtClean="0"/>
              <a:t>Кодекс </a:t>
            </a:r>
            <a:r>
              <a:rPr lang="ru-RU" sz="2400" dirty="0"/>
              <a:t>Российской Федерации об административных правонарушениях.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06893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6067" y="332317"/>
            <a:ext cx="8250540" cy="799797"/>
          </a:xfrm>
        </p:spPr>
        <p:txBody>
          <a:bodyPr/>
          <a:lstStyle/>
          <a:p>
            <a:pPr algn="ctr"/>
            <a:r>
              <a:rPr lang="en-US" sz="36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</a:t>
            </a:r>
            <a:r>
              <a:rPr lang="ru-RU" sz="36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  </a:t>
            </a:r>
            <a:r>
              <a:rPr lang="en-US" sz="36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4000" b="1" i="1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</a:t>
            </a:r>
            <a:r>
              <a:rPr lang="ru-RU" sz="4000" b="1" i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</a:t>
            </a:r>
            <a:endParaRPr lang="ru-RU" sz="4000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0603" y="732215"/>
            <a:ext cx="9161468" cy="6146799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Обеспечить комплексный подход </a:t>
            </a:r>
            <a:r>
              <a:rPr lang="ru-RU" sz="2400" dirty="0"/>
              <a:t>к разрешению ситуаций, связанных с проблемами безнадзорности и правонарушений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 smtClean="0"/>
              <a:t>Создать оптимальные условия </a:t>
            </a:r>
            <a:r>
              <a:rPr lang="ru-RU" sz="2400" dirty="0"/>
              <a:t>для адаптации в социуме подростков «группы риска» и находящихся в трудной жизненной ситуации, через вовлечение их во внеурочную деятельность, в том числе посредством образования группы кратковременного пребывания в каникулярный период.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/>
              <a:t>Обеспечить </a:t>
            </a:r>
            <a:r>
              <a:rPr lang="ru-RU" sz="2400" dirty="0" smtClean="0"/>
              <a:t>правовое </a:t>
            </a:r>
            <a:r>
              <a:rPr lang="ru-RU" sz="2400" dirty="0"/>
              <a:t>просвещение несовершеннолетних, их родителей, законных представителей.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0258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4798" y="304800"/>
            <a:ext cx="3744059" cy="1045028"/>
          </a:xfrm>
        </p:spPr>
        <p:txBody>
          <a:bodyPr/>
          <a:lstStyle/>
          <a:p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 проекта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12800" y="667657"/>
            <a:ext cx="8911771" cy="6190343"/>
          </a:xfrm>
        </p:spPr>
        <p:txBody>
          <a:bodyPr>
            <a:normAutofit/>
          </a:bodyPr>
          <a:lstStyle/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Раннее выявление семейного неблагополучия, выявление детей и семей, находящихся в трудной жизненной ситуации или социально-опасном положении (как возможное условие совершения правонарушений);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Выявление интересов и потребностей несовершеннолетних, отклонений в их поведении;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Выявление и устранение причин и условий, способствующих безнадзорности, беспризорности, правонарушениям и антиобщественным действиям несовершеннолетних; 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Вовлечение подростков в позитивную деятельность, развитие системы организованного досуга детей в каникулярное время;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Повышение психолого-педагогической компетентности родителей;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Осуществление	индивидуальной профилактической работы с несовершеннолетними и их семьями, находящимися в социально опасном положении;</a:t>
            </a:r>
          </a:p>
          <a:p>
            <a:pPr marL="285750" lvl="0" indent="-285750" algn="just">
              <a:buFont typeface="Wingdings" panose="05000000000000000000" pitchFamily="2" charset="2"/>
              <a:buChar char="Ø"/>
            </a:pPr>
            <a:r>
              <a:rPr lang="ru-RU" sz="1900" dirty="0"/>
              <a:t>Защита прав и законных интересов несовершеннолетних, находящихся в трудной жизненной ситуации.	</a:t>
            </a:r>
          </a:p>
          <a:p>
            <a:pPr algn="just"/>
            <a:endParaRPr lang="ru-RU" dirty="0"/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24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391886"/>
            <a:ext cx="8596668" cy="7547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состоит из двух </a:t>
            </a:r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сегментов</a:t>
            </a:r>
            <a:r>
              <a:rPr lang="ru-RU" b="1" i="1" dirty="0"/>
              <a:t/>
            </a:r>
            <a:br>
              <a:rPr lang="ru-RU" b="1" i="1" dirty="0"/>
            </a:br>
            <a:endParaRPr lang="ru-RU" b="1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3" y="1146628"/>
            <a:ext cx="9410096" cy="2583543"/>
          </a:xfrm>
        </p:spPr>
        <p:txBody>
          <a:bodyPr/>
          <a:lstStyle/>
          <a:p>
            <a:pPr algn="ctr"/>
            <a:r>
              <a:rPr lang="ru-RU" sz="2800" b="1" u="sng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Организационный сегмент</a:t>
            </a:r>
            <a:r>
              <a:rPr lang="ru-RU" sz="2800" b="1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endParaRPr lang="ru-RU" sz="2800" b="1" dirty="0" smtClean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разработка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осуществление комплекса мероприятий по профилактике правонарушений и безнадзорности несовершеннолетних.</a:t>
            </a:r>
          </a:p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3486" y="4397829"/>
            <a:ext cx="10101942" cy="1553029"/>
          </a:xfrm>
        </p:spPr>
        <p:txBody>
          <a:bodyPr/>
          <a:lstStyle/>
          <a:p>
            <a:pPr algn="ctr"/>
            <a:r>
              <a:rPr lang="ru-RU" sz="2800" b="1" u="sng" dirty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Профилактическая </a:t>
            </a:r>
            <a:r>
              <a:rPr lang="ru-RU" sz="2800" b="1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работа</a:t>
            </a:r>
          </a:p>
          <a:p>
            <a:pPr algn="ctr"/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несовершеннолетними и их родителями, законными представителями. </a:t>
            </a:r>
          </a:p>
          <a:p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4970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5899" y="1"/>
            <a:ext cx="7788103" cy="624113"/>
          </a:xfrm>
        </p:spPr>
        <p:txBody>
          <a:bodyPr>
            <a:normAutofit/>
          </a:bodyPr>
          <a:lstStyle/>
          <a:p>
            <a:pPr algn="ctr"/>
            <a:r>
              <a:rPr lang="ru-RU" sz="3200" u="sng" dirty="0" smtClean="0"/>
              <a:t>    </a:t>
            </a:r>
            <a:r>
              <a:rPr lang="ru-RU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Организационный </a:t>
            </a:r>
            <a:r>
              <a:rPr lang="ru-RU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сегмент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7335" y="624114"/>
            <a:ext cx="8596668" cy="46173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Механизм </a:t>
            </a:r>
            <a:r>
              <a:rPr lang="ru-R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реализации</a:t>
            </a: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7789118"/>
              </p:ext>
            </p:extLst>
          </p:nvPr>
        </p:nvGraphicFramePr>
        <p:xfrm>
          <a:off x="0" y="1170214"/>
          <a:ext cx="11699420" cy="56233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699420">
                  <a:extLst>
                    <a:ext uri="{9D8B030D-6E8A-4147-A177-3AD203B41FA5}">
                      <a16:colId xmlns:a16="http://schemas.microsoft.com/office/drawing/2014/main" xmlns="" val="2271379729"/>
                    </a:ext>
                  </a:extLst>
                </a:gridCol>
              </a:tblGrid>
              <a:tr h="688240">
                <a:tc>
                  <a:txBody>
                    <a:bodyPr/>
                    <a:lstStyle/>
                    <a:p>
                      <a:pPr marL="80010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Выявление детей и семей, находящихся в трудной жизненной ситуации или социально-опасном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положении;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263933520"/>
                  </a:ext>
                </a:extLst>
              </a:tr>
              <a:tr h="1032361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Сбор, систематизация и хранение информации о несовершеннолетних и семьях, находящихся в трудной жизненной ситуации или социально-опасном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положении;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3994852243"/>
                  </a:ext>
                </a:extLst>
              </a:tr>
              <a:tr h="688240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Составление социальных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паспортов семей, </a:t>
                      </a: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находящихся в трудной жизненной ситуации или социально-опасном положении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;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2249541296"/>
                  </a:ext>
                </a:extLst>
              </a:tr>
              <a:tr h="1032361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Разработка планов мероприятий по профилактической работе с несовершеннолетними и семьями, находящимися в трудной жизненной ситуации или социально-опасном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положении;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4094393105"/>
                  </a:ext>
                </a:extLst>
              </a:tr>
              <a:tr h="575906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Разработка индивидуальных программ получателей социальных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услуг; 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1525646702"/>
                  </a:ext>
                </a:extLst>
              </a:tr>
              <a:tr h="688240">
                <a:tc>
                  <a:txBody>
                    <a:bodyPr/>
                    <a:lstStyle/>
                    <a:p>
                      <a:pPr marL="80010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ru-RU" sz="24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Разработка межведомственных индивидуальных программ социальной реабилитации </a:t>
                      </a:r>
                      <a:r>
                        <a:rPr lang="ru-RU" sz="24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несовершеннолетних.</a:t>
                      </a:r>
                      <a:endParaRPr lang="ru-RU" sz="24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pattFill prst="pct25">
                      <a:fgClr>
                        <a:schemeClr val="accent1">
                          <a:lumMod val="20000"/>
                          <a:lumOff val="80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xmlns="" val="523656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31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1285" y="-175683"/>
            <a:ext cx="8596668" cy="799797"/>
          </a:xfrm>
        </p:spPr>
        <p:txBody>
          <a:bodyPr>
            <a:normAutofit/>
          </a:bodyPr>
          <a:lstStyle/>
          <a:p>
            <a:r>
              <a:rPr lang="ru-RU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Профилактическая работа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43163" y="624114"/>
            <a:ext cx="8596668" cy="568086"/>
          </a:xfrm>
        </p:spPr>
        <p:txBody>
          <a:bodyPr>
            <a:normAutofit/>
          </a:bodyPr>
          <a:lstStyle/>
          <a:p>
            <a:r>
              <a:rPr lang="ru-RU" sz="2400" b="1" i="1" dirty="0"/>
              <a:t> </a:t>
            </a:r>
            <a:r>
              <a:rPr lang="ru-RU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Механизм реализации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87173" y="980622"/>
            <a:ext cx="12379173" cy="589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191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Профилактическая деятельность с </a:t>
            </a:r>
            <a:r>
              <a:rPr lang="ru-RU" sz="2000" b="1" i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несовершеннолетними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плановые патронажи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 месту проживания 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несовершеннолетнего;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индивидуальные беседы;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консультативная помощь; 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правовое просвещение;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вовлечение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несовершеннолетних в позитивную 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деятельность;</a:t>
            </a:r>
          </a:p>
          <a:p>
            <a:pPr marL="800100" indent="-34290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организация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групп кратковременного пребывания для несовершеннолетних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41910" algn="just">
              <a:lnSpc>
                <a:spcPct val="115000"/>
              </a:lnSpc>
              <a:spcAft>
                <a:spcPts val="1000"/>
              </a:spcAft>
            </a:pPr>
            <a:endParaRPr lang="ru-RU" sz="2000" b="1" i="1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41910" algn="just">
              <a:lnSpc>
                <a:spcPct val="115000"/>
              </a:lnSpc>
              <a:spcAft>
                <a:spcPts val="1000"/>
              </a:spcAft>
            </a:pPr>
            <a:r>
              <a:rPr lang="ru-RU" sz="2000" b="1" i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Профилактическая </a:t>
            </a:r>
            <a:r>
              <a:rPr lang="ru-RU" sz="2000" b="1" i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с родителями</a:t>
            </a:r>
            <a:r>
              <a:rPr lang="ru-RU" sz="2000" dirty="0" smtClean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800100" indent="-3429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плановые патронажи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 месту проживания 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семьи;</a:t>
            </a:r>
          </a:p>
          <a:p>
            <a:pPr marL="800100" indent="-3429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индивидуальные беседы;</a:t>
            </a:r>
          </a:p>
          <a:p>
            <a:pPr marL="800100" indent="-3429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консультативной </a:t>
            </a: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помощи;</a:t>
            </a:r>
          </a:p>
          <a:p>
            <a:pPr marL="800100" indent="-3429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правовое просвещение;</a:t>
            </a:r>
          </a:p>
          <a:p>
            <a:pPr marL="800100" indent="-342900" algn="just">
              <a:spcAft>
                <a:spcPts val="1000"/>
              </a:spcAft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нахождение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путей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оптимального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педагогического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взаимодействия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учреждения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2000" spc="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семьи, а также посредством работы Консультативного пункта.</a:t>
            </a:r>
            <a:endParaRPr lang="ru-RU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53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3559"/>
            <a:ext cx="10002394" cy="1278466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Мероприятия направленные </a:t>
            </a:r>
            <a:r>
              <a:rPr lang="ru-RU" sz="2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реализацию проекта программы «Правила жизни»</a:t>
            </a:r>
            <a:r>
              <a:rPr lang="ru-RU" sz="2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6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Текст 9"/>
          <p:cNvSpPr>
            <a:spLocks noGrp="1"/>
          </p:cNvSpPr>
          <p:nvPr>
            <p:ph type="body" sz="half" idx="2"/>
          </p:nvPr>
        </p:nvSpPr>
        <p:spPr>
          <a:xfrm>
            <a:off x="178278" y="1484844"/>
            <a:ext cx="5044624" cy="5373156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индивидуальные </a:t>
            </a:r>
            <a:r>
              <a:rPr lang="ru-RU" sz="2000" dirty="0"/>
              <a:t>профилактические беседы;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организация </a:t>
            </a:r>
            <a:r>
              <a:rPr lang="ru-RU" sz="2000" dirty="0"/>
              <a:t>тематических занятий во время проведения ГКП.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распространение </a:t>
            </a:r>
            <a:r>
              <a:rPr lang="ru-RU" sz="2000" dirty="0"/>
              <a:t>памяток и буклетов;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размещение </a:t>
            </a:r>
            <a:r>
              <a:rPr lang="ru-RU" sz="2000" dirty="0"/>
              <a:t>информационных материалов на сайте учреждения, в социальных сетях учреждения и на стенде;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работа </a:t>
            </a:r>
            <a:r>
              <a:rPr lang="ru-RU" sz="2000" dirty="0"/>
              <a:t>Консультативного пункта </a:t>
            </a:r>
            <a:r>
              <a:rPr lang="ru-RU" sz="2000" dirty="0" smtClean="0"/>
              <a:t>на базе ГБУСО </a:t>
            </a:r>
            <a:r>
              <a:rPr lang="ru-RU" sz="2000" dirty="0"/>
              <a:t>ВО «</a:t>
            </a:r>
            <a:r>
              <a:rPr lang="ru-RU" sz="2000" dirty="0" err="1"/>
              <a:t>Судогодский</a:t>
            </a:r>
            <a:r>
              <a:rPr lang="ru-RU" sz="2000" dirty="0"/>
              <a:t> КЦСОН»;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организация </a:t>
            </a:r>
            <a:r>
              <a:rPr lang="ru-RU" sz="2000" dirty="0"/>
              <a:t>мероприятий в рамках Дня правовой помощи детям</a:t>
            </a:r>
            <a:r>
              <a:rPr lang="ru-RU" sz="1800" dirty="0"/>
              <a:t>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590" y="1295725"/>
            <a:ext cx="3715657" cy="270806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9365" y="1463606"/>
            <a:ext cx="3202088" cy="278469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902" y="3814671"/>
            <a:ext cx="3674331" cy="277222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651" y="3814671"/>
            <a:ext cx="3959349" cy="2924095"/>
          </a:xfrm>
          <a:prstGeom prst="rect">
            <a:avLst/>
          </a:prstGeom>
        </p:spPr>
      </p:pic>
      <p:sp>
        <p:nvSpPr>
          <p:cNvPr id="15" name="Объект 14"/>
          <p:cNvSpPr>
            <a:spLocks noGrp="1"/>
          </p:cNvSpPr>
          <p:nvPr>
            <p:ph idx="1"/>
          </p:nvPr>
        </p:nvSpPr>
        <p:spPr>
          <a:xfrm>
            <a:off x="655195" y="808222"/>
            <a:ext cx="9347199" cy="4711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Правовое просвещение несовершеннолетних и родителей</a:t>
            </a:r>
            <a:endParaRPr lang="ru-RU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400" b="1" i="1" dirty="0">
              <a:solidFill>
                <a:schemeClr val="accent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910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676" y="-124309"/>
            <a:ext cx="8307009" cy="879052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безопасного поведения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8433" y="1427903"/>
            <a:ext cx="4542747" cy="4528457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 smtClean="0"/>
              <a:t>работа направленная на профилактику </a:t>
            </a:r>
            <a:r>
              <a:rPr lang="ru-RU" sz="2400" i="1" dirty="0" err="1"/>
              <a:t>буллинга</a:t>
            </a:r>
            <a:r>
              <a:rPr lang="ru-RU" sz="2400" i="1" dirty="0"/>
              <a:t>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работа направленная на профилактику </a:t>
            </a:r>
            <a:r>
              <a:rPr lang="ru-RU" sz="2400" i="1" dirty="0" smtClean="0"/>
              <a:t>суицидального поведения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 smtClean="0"/>
              <a:t>работа в направлении противодействия </a:t>
            </a:r>
            <a:r>
              <a:rPr lang="ru-RU" sz="2400" i="1" dirty="0"/>
              <a:t>идеологии терроризма;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работа направленная на профилактику </a:t>
            </a:r>
            <a:r>
              <a:rPr lang="ru-RU" sz="2400" i="1" dirty="0" smtClean="0"/>
              <a:t>детского </a:t>
            </a:r>
            <a:r>
              <a:rPr lang="ru-RU" sz="2400" i="1" dirty="0"/>
              <a:t>травматизма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49355" y="664515"/>
            <a:ext cx="4667551" cy="3500663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059" y="850398"/>
            <a:ext cx="4171862" cy="3128896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3386" y="3747230"/>
            <a:ext cx="4688613" cy="311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49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3390" y="213757"/>
            <a:ext cx="7581296" cy="301167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Формирование здорового образа жизни</a:t>
            </a:r>
            <a:endParaRPr lang="ru-RU" sz="280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4931" y="666235"/>
            <a:ext cx="4064583" cy="5849256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организация дней здоровья во время проведения ГКП;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организация </a:t>
            </a:r>
            <a:r>
              <a:rPr lang="ru-RU" sz="2000" dirty="0"/>
              <a:t>просмотра видеоматериала на тему ЗОЖ;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организация </a:t>
            </a:r>
            <a:r>
              <a:rPr lang="ru-RU" sz="2000" dirty="0"/>
              <a:t>тематических занятий во время проведения ГКП;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организация </a:t>
            </a:r>
            <a:r>
              <a:rPr lang="ru-RU" sz="2000" dirty="0"/>
              <a:t>и проведение </a:t>
            </a:r>
            <a:r>
              <a:rPr lang="ru-RU" sz="2000" dirty="0" err="1"/>
              <a:t>флешмобов</a:t>
            </a:r>
            <a:r>
              <a:rPr lang="ru-RU" sz="2000" dirty="0"/>
              <a:t> на тему ЗОЖ;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распространение </a:t>
            </a:r>
            <a:r>
              <a:rPr lang="ru-RU" sz="2000" dirty="0"/>
              <a:t>памяток и буклетов;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размещение информационных </a:t>
            </a:r>
            <a:r>
              <a:rPr lang="ru-RU" sz="2000" dirty="0"/>
              <a:t>материалов на сайте учреждения, в социальных сетях учреждения и на стенде.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04172">
            <a:off x="8016256" y="321490"/>
            <a:ext cx="4129457" cy="3614119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995">
            <a:off x="3966412" y="570467"/>
            <a:ext cx="4213944" cy="3160457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890" y="3711254"/>
            <a:ext cx="4385685" cy="32892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5655">
            <a:off x="4042902" y="3777458"/>
            <a:ext cx="4209143" cy="3156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6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7219">
            <a:off x="7997526" y="240059"/>
            <a:ext cx="4169930" cy="332200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9497180" cy="514924"/>
          </a:xfrm>
        </p:spPr>
        <p:txBody>
          <a:bodyPr>
            <a:no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Формирование позитивных интересов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882" y="634087"/>
            <a:ext cx="4072456" cy="6223913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/>
              <a:t>организация групп кратковременного пребывания для детей школьного возраста;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проведение мастер-классов;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реализация </a:t>
            </a:r>
            <a:r>
              <a:rPr lang="ru-RU" sz="2000" dirty="0"/>
              <a:t>мероприятий программы выходного </a:t>
            </a:r>
            <a:r>
              <a:rPr lang="ru-RU" sz="2000" dirty="0" smtClean="0"/>
              <a:t>дня;</a:t>
            </a:r>
            <a:endParaRPr lang="ru-RU" sz="20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участие </a:t>
            </a:r>
            <a:r>
              <a:rPr lang="ru-RU" sz="2000" dirty="0"/>
              <a:t>в </a:t>
            </a:r>
            <a:r>
              <a:rPr lang="ru-RU" sz="2000" dirty="0" err="1"/>
              <a:t>челленджах</a:t>
            </a:r>
            <a:r>
              <a:rPr lang="ru-RU" sz="2000" dirty="0"/>
              <a:t> и </a:t>
            </a:r>
            <a:r>
              <a:rPr lang="ru-RU" sz="2000" dirty="0" err="1"/>
              <a:t>флешмобах</a:t>
            </a:r>
            <a:r>
              <a:rPr lang="ru-RU" sz="2000" dirty="0"/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участие </a:t>
            </a:r>
            <a:r>
              <a:rPr lang="ru-RU" sz="2000" dirty="0"/>
              <a:t>несовершеннолетних в выставках творческих работ в масштабах района, области и т.д.;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000" dirty="0" smtClean="0"/>
              <a:t>развитие </a:t>
            </a:r>
            <a:r>
              <a:rPr lang="ru-RU" sz="2000" dirty="0"/>
              <a:t>детского добровольчества.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9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3572">
            <a:off x="4300526" y="545095"/>
            <a:ext cx="3788477" cy="330103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9908">
            <a:off x="4111963" y="3815726"/>
            <a:ext cx="4165601" cy="2899782"/>
          </a:xfrm>
          <a:prstGeom prst="rect">
            <a:avLst/>
          </a:prstGeom>
        </p:spPr>
      </p:pic>
      <p:pic>
        <p:nvPicPr>
          <p:cNvPr id="15" name="Объект 1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0029">
            <a:off x="8294411" y="3533491"/>
            <a:ext cx="3663479" cy="3238997"/>
          </a:xfrm>
        </p:spPr>
      </p:pic>
    </p:spTree>
    <p:extLst>
      <p:ext uri="{BB962C8B-B14F-4D97-AF65-F5344CB8AC3E}">
        <p14:creationId xmlns:p14="http://schemas.microsoft.com/office/powerpoint/2010/main" val="160139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41829" y="-115955"/>
            <a:ext cx="11146971" cy="904726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Осуществление соц. психологической и соц. педагогической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воспитательной работы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911" y="904726"/>
            <a:ext cx="5621312" cy="5953273"/>
          </a:xfrm>
        </p:spPr>
        <p:txBody>
          <a:bodyPr>
            <a:no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/>
              <a:t>Индивидуальное консультирование родителей</a:t>
            </a:r>
          </a:p>
          <a:p>
            <a:r>
              <a:rPr lang="ru-RU" sz="2000" i="1" dirty="0"/>
              <a:t>(ответственность родителей; свободное время и развлечения н/летних; поощрение и наказание  детей; чему надо научить </a:t>
            </a:r>
            <a:r>
              <a:rPr lang="ru-RU" sz="2000" i="1" dirty="0" smtClean="0"/>
              <a:t>своего </a:t>
            </a:r>
            <a:r>
              <a:rPr lang="ru-RU" sz="2000" i="1" dirty="0"/>
              <a:t>ребенка; значение труда в воспитании детей; алкоголизм родителей, влияние на психическое здоровье и самооценку н/летних; семья – школа любви; конфликты в семье; возрастные кризисы н/летних, что нужно знать и т.п.)</a:t>
            </a:r>
            <a:endParaRPr lang="ru-RU" sz="2000" dirty="0"/>
          </a:p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ru-RU" sz="2000" b="1" dirty="0" smtClean="0"/>
              <a:t>Индивидуальное </a:t>
            </a:r>
            <a:r>
              <a:rPr lang="ru-RU" sz="2000" b="1" dirty="0"/>
              <a:t>и групповое консультирование </a:t>
            </a:r>
            <a:r>
              <a:rPr lang="ru-RU" sz="2000" b="1" dirty="0" smtClean="0"/>
              <a:t>н/л </a:t>
            </a:r>
          </a:p>
          <a:p>
            <a:r>
              <a:rPr lang="ru-RU" sz="2000" i="1" dirty="0" smtClean="0"/>
              <a:t>(свободное </a:t>
            </a:r>
            <a:r>
              <a:rPr lang="ru-RU" sz="2000" i="1" dirty="0"/>
              <a:t>время и развлечения; учиться всегда пригодиться; выбор профессии – как дорога в будущее; телефон доверия и т.д.)</a:t>
            </a:r>
            <a:endParaRPr lang="ru-RU" sz="2000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9472">
            <a:off x="8961734" y="619758"/>
            <a:ext cx="3543678" cy="2657758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1877">
            <a:off x="6070110" y="618206"/>
            <a:ext cx="3224664" cy="332606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627255" y="2460170"/>
            <a:ext cx="2960920" cy="55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03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756229" y="0"/>
            <a:ext cx="10871200" cy="1509485"/>
          </a:xfrm>
        </p:spPr>
        <p:txBody>
          <a:bodyPr/>
          <a:lstStyle/>
          <a:p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ru-RU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реализации проекта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457" y="1059543"/>
            <a:ext cx="9593944" cy="5675086"/>
          </a:xfrm>
        </p:spPr>
        <p:txBody>
          <a:bodyPr>
            <a:normAutofit/>
          </a:bodyPr>
          <a:lstStyle/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Повышение уровня информированности несовершеннолетних о правах, обязанностях, а также об ответственности за совершение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правонарушений;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endParaRPr lang="ru-RU" sz="24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формирование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здоровых привычек и позитивных интересов у 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несовершеннолетних;</a:t>
            </a:r>
          </a:p>
          <a:p>
            <a:pPr lvl="0" algn="ctr"/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Повышение уровня родительской компетентности в воспитании детей, в том числе по вопросам профилактики правонарушений несовершеннолетних</a:t>
            </a: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;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Сокращение </a:t>
            </a:r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числа безнадзорных детей и подростков.</a:t>
            </a:r>
          </a:p>
          <a:p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9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252</TotalTime>
  <Words>846</Words>
  <Application>Microsoft Office PowerPoint</Application>
  <PresentationFormat>Широкоэкранный</PresentationFormat>
  <Paragraphs>107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ГБУСО ВО  «Судогодский комплексный центр социального обслуживания населения»</vt:lpstr>
      <vt:lpstr>«Правила жизни» </vt:lpstr>
      <vt:lpstr>Презентация PowerPoint</vt:lpstr>
      <vt:lpstr>  Проект реализуется среди</vt:lpstr>
      <vt:lpstr>Правовая основа проекта </vt:lpstr>
      <vt:lpstr>Презентация PowerPoint</vt:lpstr>
      <vt:lpstr>Задачи проекта </vt:lpstr>
      <vt:lpstr>       Проект состоит из двух сегментов </vt:lpstr>
      <vt:lpstr>    Организационный сегмент</vt:lpstr>
      <vt:lpstr>Профилактическая работа</vt:lpstr>
      <vt:lpstr>Мероприятия направленные на реализацию проекта программы «Правила жизни» </vt:lpstr>
      <vt:lpstr>Формирование безопасного поведения</vt:lpstr>
      <vt:lpstr>Формирование здорового образа жизни</vt:lpstr>
      <vt:lpstr>Формирование позитивных интересов</vt:lpstr>
      <vt:lpstr>Осуществление соц. психологической и соц. педагогической  воспитательной работы</vt:lpstr>
      <vt:lpstr>Результаты реализации проекта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«Правила жизни»</dc:title>
  <dc:creator>Пользователь</dc:creator>
  <cp:lastModifiedBy>UserPC</cp:lastModifiedBy>
  <cp:revision>31</cp:revision>
  <dcterms:created xsi:type="dcterms:W3CDTF">2022-05-04T11:26:23Z</dcterms:created>
  <dcterms:modified xsi:type="dcterms:W3CDTF">2022-05-05T08:36:31Z</dcterms:modified>
</cp:coreProperties>
</file>